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1"/>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47" r:id="rId29"/>
    <p:sldId id="331" r:id="rId30"/>
    <p:sldId id="332" r:id="rId31"/>
    <p:sldId id="348" r:id="rId32"/>
    <p:sldId id="320" r:id="rId33"/>
    <p:sldId id="338" r:id="rId34"/>
    <p:sldId id="346" r:id="rId35"/>
    <p:sldId id="321" r:id="rId36"/>
    <p:sldId id="337" r:id="rId37"/>
    <p:sldId id="342" r:id="rId38"/>
    <p:sldId id="345" r:id="rId39"/>
    <p:sldId id="343" r:id="rId40"/>
    <p:sldId id="344" r:id="rId41"/>
    <p:sldId id="316" r:id="rId42"/>
    <p:sldId id="330" r:id="rId43"/>
    <p:sldId id="349" r:id="rId44"/>
    <p:sldId id="317" r:id="rId45"/>
    <p:sldId id="334" r:id="rId46"/>
    <p:sldId id="350" r:id="rId47"/>
    <p:sldId id="324" r:id="rId48"/>
    <p:sldId id="325" r:id="rId49"/>
    <p:sldId id="314" r:id="rId50"/>
  </p:sldIdLst>
  <p:sldSz cx="9144000" cy="5143500" type="screen16x9"/>
  <p:notesSz cx="6858000" cy="9144000"/>
  <p:embeddedFontLst>
    <p:embeddedFont>
      <p:font typeface="Encode Sans Medium" panose="020B0604020202020204" charset="0"/>
      <p:regular r:id="rId52"/>
      <p:bold r:id="rId53"/>
    </p:embeddedFont>
    <p:embeddedFont>
      <p:font typeface="Press Start 2P" panose="020B060402020202020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58B57-AA8D-4EE3-9B14-4CF3DC4E5EC5}" v="4" dt="2025-02-18T11:51:40.457"/>
    <p1510:client id="{C21075F0-ACE7-199A-8110-33D63044C3B1}" v="7" dt="2025-02-18T16:05:14.116"/>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0" autoAdjust="0"/>
    <p:restoredTop sz="90878" autoAdjust="0"/>
  </p:normalViewPr>
  <p:slideViewPr>
    <p:cSldViewPr snapToGrid="0">
      <p:cViewPr varScale="1">
        <p:scale>
          <a:sx n="99" d="100"/>
          <a:sy n="99" d="100"/>
        </p:scale>
        <p:origin x="74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706E06D-3AA1-A906-3ED6-3DC9EC03A56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F398D0D-062D-59B4-51AE-3015BF20D3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19FC38C-C07E-F0A6-5DC9-9D807CA050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46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96922A-690C-21ED-789A-C4B30796048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CED7CC6-63E5-D5B8-E1D7-10CA50C46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13962C8-5B91-F197-F6BB-4B5DC39227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696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A21B06FB-714A-DB27-21D2-742BBF6A2774}"/>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F6B7365-1E45-76D5-84F2-9E9F01DE0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7F414F74-B709-0C9B-17B7-F73381E7C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79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DAD75C1-05B5-8E46-F0F1-45DB5C02C0C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E911953-3099-6AC7-554A-3CEFAC2A17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D7D5577-E062-484F-E24C-14DA96E0F2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71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159B2A4-B21C-7FB6-EE20-9FEB7C09EFA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AD97871-161D-C4E6-65B1-8933A6CF8B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F2496A87-F1BC-8051-B85D-F541611C36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731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3" name="Picture 2" descr="A diagram of a game&#10;&#10;AI-generated content may be incorrect.">
            <a:extLst>
              <a:ext uri="{FF2B5EF4-FFF2-40B4-BE49-F238E27FC236}">
                <a16:creationId xmlns:a16="http://schemas.microsoft.com/office/drawing/2014/main" id="{5B22CB3A-8720-2319-13F4-B6923624EF44}"/>
              </a:ext>
            </a:extLst>
          </p:cNvPr>
          <p:cNvPicPr>
            <a:picLocks noChangeAspect="1"/>
          </p:cNvPicPr>
          <p:nvPr/>
        </p:nvPicPr>
        <p:blipFill>
          <a:blip r:embed="rId5"/>
          <a:stretch>
            <a:fillRect/>
          </a:stretch>
        </p:blipFill>
        <p:spPr>
          <a:xfrm>
            <a:off x="1340048" y="1073021"/>
            <a:ext cx="3703600" cy="3533970"/>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308914" y="477155"/>
            <a:ext cx="765675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50" dirty="0">
                <a:solidFill>
                  <a:srgbClr val="0070C0"/>
                </a:solidFill>
              </a:rPr>
              <a:t>TL1:Bidhan</a:t>
            </a:r>
            <a:r>
              <a:rPr lang="zh-CN" altLang="en-US" sz="1950" dirty="0">
                <a:solidFill>
                  <a:srgbClr val="0070C0"/>
                </a:solidFill>
              </a:rPr>
              <a:t> </a:t>
            </a:r>
            <a:r>
              <a:rPr lang="en-US" altLang="zh-CN" sz="1950" dirty="0"/>
              <a:t>–</a:t>
            </a:r>
            <a:r>
              <a:rPr lang="zh-CN" altLang="en-US" sz="1950" dirty="0"/>
              <a:t> </a:t>
            </a:r>
            <a:r>
              <a:rPr lang="en-US" altLang="zh-CN" sz="1950" dirty="0"/>
              <a:t>Game Save System</a:t>
            </a:r>
            <a:endParaRPr sz="195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4D7600B2-B429-6B0C-1768-F565E4E34C19}"/>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6" name="Picture 5" descr="A diagram of a game system">
            <a:extLst>
              <a:ext uri="{FF2B5EF4-FFF2-40B4-BE49-F238E27FC236}">
                <a16:creationId xmlns:a16="http://schemas.microsoft.com/office/drawing/2014/main" id="{14A819FE-D9D2-F422-0A87-DB281EAFDE36}"/>
              </a:ext>
            </a:extLst>
          </p:cNvPr>
          <p:cNvPicPr>
            <a:picLocks noChangeAspect="1"/>
          </p:cNvPicPr>
          <p:nvPr/>
        </p:nvPicPr>
        <p:blipFill>
          <a:blip r:embed="rId5"/>
          <a:stretch>
            <a:fillRect/>
          </a:stretch>
        </p:blipFill>
        <p:spPr>
          <a:xfrm>
            <a:off x="852837" y="1321078"/>
            <a:ext cx="3816035" cy="3291255"/>
          </a:xfrm>
          <a:prstGeom prst="rect">
            <a:avLst/>
          </a:prstGeom>
        </p:spPr>
      </p:pic>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4" name="Picture 3" descr="Final Use Case Diagram.jpg">
            <a:extLst>
              <a:ext uri="{FF2B5EF4-FFF2-40B4-BE49-F238E27FC236}">
                <a16:creationId xmlns:a16="http://schemas.microsoft.com/office/drawing/2014/main" id="{29C02331-C63C-85D0-FEEE-80BD86767DA3}"/>
              </a:ext>
            </a:extLst>
          </p:cNvPr>
          <p:cNvPicPr>
            <a:picLocks noChangeAspect="1"/>
          </p:cNvPicPr>
          <p:nvPr/>
        </p:nvPicPr>
        <p:blipFill>
          <a:blip r:embed="rId5"/>
          <a:stretch>
            <a:fillRect/>
          </a:stretch>
        </p:blipFill>
        <p:spPr>
          <a:xfrm>
            <a:off x="564432" y="1107097"/>
            <a:ext cx="4752214" cy="3505691"/>
          </a:xfrm>
          <a:prstGeom prst="rect">
            <a:avLst/>
          </a:prstGeom>
        </p:spPr>
      </p:pic>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07F8462-F2ED-ED91-798E-A793833B370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25701FB-81F2-C84A-0C48-7C0E8388B71B}"/>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6B766866-6BE9-EE7E-B036-F637AB636B7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CB00493-6DD5-1A35-9644-8D378BD9014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3784942-E1DA-ECFF-539A-5303236C2F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3D111B-7987-8E98-310F-AEEE172805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04CE484-6976-EE9E-91D7-66CA5B00317B}"/>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8675D9E-8C47-4014-C4EE-EFCF3505E89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8D63D24-BAF4-94D9-0395-15FCB85FC8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44E4076-5DBE-4A37-C3AB-FCD3B44B613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358B2813-A109-1321-533A-EA3E9E9A33B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2CE1E3F-8205-606C-79D0-75962C7B91E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A7A5F6D-FCAA-77C1-FF71-441738B75CEC}"/>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98EBAB3B-553B-47F2-CC0E-9CAC49A79F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DBA7F162-ABFE-C633-9790-FE9EB677D3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78DB06F-13F1-FFDA-4309-5138E0BCCEF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40DBD78-0D00-7AC4-C77A-DCBBE84DD81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E368BEF-67C0-BDB0-EC91-226A0DCD33A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2DA1178-3012-1AFC-78EE-DB3E997F026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D13889B3-056D-AF13-63AC-A4C64C0E38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AA671C-54CC-2A9F-CA26-B3F29BDFAAA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65D652E-141B-E685-DBAE-35627D3D099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711B467-FAA7-4F36-448C-0CF580E703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1925DE5-E1D0-4623-12DF-4FBCD5F100D0}"/>
              </a:ext>
            </a:extLst>
          </p:cNvPr>
          <p:cNvSpPr txBox="1">
            <a:spLocks noGrp="1"/>
          </p:cNvSpPr>
          <p:nvPr>
            <p:ph type="title"/>
          </p:nvPr>
        </p:nvSpPr>
        <p:spPr>
          <a:xfrm>
            <a:off x="318908" y="552821"/>
            <a:ext cx="7430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490" dirty="0">
                <a:solidFill>
                  <a:srgbClr val="0070C0"/>
                </a:solidFill>
              </a:rPr>
              <a:t>TL1:Bidhan </a:t>
            </a:r>
            <a:r>
              <a:rPr lang="en-US" altLang="zh-CN" sz="1490" dirty="0"/>
              <a:t>– Game Save System Overview</a:t>
            </a:r>
            <a:endParaRPr sz="1490" dirty="0"/>
          </a:p>
        </p:txBody>
      </p:sp>
      <p:pic>
        <p:nvPicPr>
          <p:cNvPr id="2" name="Picture 1" descr="A green logo on a black background&#10;&#10;AI-generated content may be incorrect.">
            <a:extLst>
              <a:ext uri="{FF2B5EF4-FFF2-40B4-BE49-F238E27FC236}">
                <a16:creationId xmlns:a16="http://schemas.microsoft.com/office/drawing/2014/main" id="{0EBB5C5E-28EC-6517-3551-009D960D148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17E4AF6E-4559-3085-4C06-ADF06C41D91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
        <p:nvSpPr>
          <p:cNvPr id="7" name="TextBox 6">
            <a:extLst>
              <a:ext uri="{FF2B5EF4-FFF2-40B4-BE49-F238E27FC236}">
                <a16:creationId xmlns:a16="http://schemas.microsoft.com/office/drawing/2014/main" id="{1DCBAEDD-537C-AD48-748B-8B58F31EBD08}"/>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endParaRPr lang="en-US" dirty="0"/>
          </a:p>
          <a:p>
            <a:r>
              <a:rPr lang="en-US" sz="2800" dirty="0"/>
              <a:t>Priority: 3</a:t>
            </a:r>
          </a:p>
          <a:p>
            <a:endParaRPr lang="en-US" sz="2800" dirty="0"/>
          </a:p>
          <a:p>
            <a:r>
              <a:rPr lang="en-US" sz="1600" dirty="0"/>
              <a:t>Save and load functionalities are crucial for video games, enhancing user experience by allowing players to save progress and resume play at their convenience. These features help players manage different playthroughs, experiment with strategies, and recover from mistakes, improving engagement and satisfaction.</a:t>
            </a:r>
            <a:endParaRPr lang="en-US" dirty="0"/>
          </a:p>
        </p:txBody>
      </p:sp>
    </p:spTree>
    <p:extLst>
      <p:ext uri="{BB962C8B-B14F-4D97-AF65-F5344CB8AC3E}">
        <p14:creationId xmlns:p14="http://schemas.microsoft.com/office/powerpoint/2010/main" val="207148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353885" y="495407"/>
            <a:ext cx="733107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700" dirty="0">
                <a:solidFill>
                  <a:srgbClr val="0070C0"/>
                </a:solidFill>
              </a:rPr>
              <a:t>TL3:Mark</a:t>
            </a:r>
            <a:r>
              <a:rPr lang="zh-CN" altLang="en-US" sz="1700" dirty="0">
                <a:solidFill>
                  <a:srgbClr val="0070C0"/>
                </a:solidFill>
              </a:rPr>
              <a:t> </a:t>
            </a:r>
            <a:r>
              <a:rPr lang="en-US" altLang="zh-CN" sz="1700" dirty="0"/>
              <a:t>–</a:t>
            </a:r>
            <a:r>
              <a:rPr lang="zh-CN" altLang="en-US" sz="1700" dirty="0"/>
              <a:t> </a:t>
            </a:r>
            <a:r>
              <a:rPr lang="en-US" altLang="zh-CN" sz="1700" dirty="0"/>
              <a:t>Main Character Creator</a:t>
            </a:r>
            <a:endParaRPr sz="17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4" name="Picture 3">
            <a:extLst>
              <a:ext uri="{FF2B5EF4-FFF2-40B4-BE49-F238E27FC236}">
                <a16:creationId xmlns:a16="http://schemas.microsoft.com/office/drawing/2014/main" id="{64CB5F11-30B9-0AB7-7729-16BC21FA9A46}"/>
              </a:ext>
            </a:extLst>
          </p:cNvPr>
          <p:cNvPicPr>
            <a:picLocks noChangeAspect="1"/>
          </p:cNvPicPr>
          <p:nvPr/>
        </p:nvPicPr>
        <p:blipFill>
          <a:blip r:embed="rId5"/>
          <a:stretch>
            <a:fillRect/>
          </a:stretch>
        </p:blipFill>
        <p:spPr>
          <a:xfrm>
            <a:off x="613781" y="1074932"/>
            <a:ext cx="4563528" cy="3416913"/>
          </a:xfrm>
          <a:prstGeom prst="rect">
            <a:avLst/>
          </a:prstGeom>
        </p:spPr>
      </p:pic>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8" name="Picture 7">
            <a:extLst>
              <a:ext uri="{FF2B5EF4-FFF2-40B4-BE49-F238E27FC236}">
                <a16:creationId xmlns:a16="http://schemas.microsoft.com/office/drawing/2014/main" id="{85ABE78B-97A5-72C7-CF45-31E887A0DD60}"/>
              </a:ext>
            </a:extLst>
          </p:cNvPr>
          <p:cNvPicPr>
            <a:picLocks noChangeAspect="1"/>
          </p:cNvPicPr>
          <p:nvPr/>
        </p:nvPicPr>
        <p:blipFill>
          <a:blip r:embed="rId5"/>
          <a:stretch>
            <a:fillRect/>
          </a:stretch>
        </p:blipFill>
        <p:spPr>
          <a:xfrm>
            <a:off x="523051" y="974225"/>
            <a:ext cx="4037238" cy="3517827"/>
          </a:xfrm>
          <a:prstGeom prst="rect">
            <a:avLst/>
          </a:prstGeom>
        </p:spPr>
      </p:pic>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CCB1968-07A4-CD63-FB7C-C5B98F1F984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9B540C08-7626-CEB1-CA18-B3EC74BF13D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B5D9E7F-DCCF-19E8-D90C-43F72CF7CFB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1B9D752A-6BDE-B2A1-C537-50DD3ED0D0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3654873-AF0C-B10C-5C12-5BB7AC463C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E47195A-B999-2EE6-F93B-36CDD19BDE5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BFEBFAD-87E8-C17F-400A-0420960D8CE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B5BC63C-8664-818E-F4EB-4E0144662CA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3CB4599-F61A-9130-FEEC-27B6FF5D7CC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53432285-30B6-4E1E-912A-BCCCD03FFA3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A22D0DB1-D418-8ED9-3B8E-1AF32271091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0051F30-87D1-0969-1080-797CC8F8738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C10A8C5F-9517-1454-55DE-62B06EB2C2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7CF0E3D-5649-3A26-DF07-E5EEAF97441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9558B19-44BB-7373-A920-FDD4BB9056B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5683A44-AD5B-3012-9E29-F2A2F64A68E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FC34833D-07DB-1327-1EC5-66A25204B26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E105E0A2-2CC1-D09B-AA3D-39E9046E825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42CCE5E-1BA2-4542-6AC0-FF28502B39D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DDFC442-538D-5A09-A781-818A8AF0B57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5A7D5F-187F-E2D5-032C-B290772428D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F0CD25B-C44E-BC11-7209-598AF69A62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F6A502F-BE6F-F2DA-2B74-55968A1D462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E1C698A-865C-A6F0-5A83-BA7E40D6028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7A380833-7552-AD76-F291-B6B3A1849C78}"/>
              </a:ext>
            </a:extLst>
          </p:cNvPr>
          <p:cNvSpPr txBox="1">
            <a:spLocks/>
          </p:cNvSpPr>
          <p:nvPr/>
        </p:nvSpPr>
        <p:spPr>
          <a:xfrm>
            <a:off x="408849" y="512255"/>
            <a:ext cx="765675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TL3:Mark </a:t>
            </a:r>
            <a:r>
              <a:rPr lang="en-US" altLang="zh-CN" sz="1500" dirty="0">
                <a:solidFill>
                  <a:schemeClr val="tx1"/>
                </a:solidFill>
              </a:rPr>
              <a:t>–</a:t>
            </a:r>
            <a:r>
              <a:rPr lang="en-US" altLang="zh-CN" sz="1500" dirty="0">
                <a:solidFill>
                  <a:srgbClr val="0070C0"/>
                </a:solidFill>
              </a:rPr>
              <a:t> </a:t>
            </a:r>
            <a:r>
              <a:rPr lang="en-US" altLang="zh-CN" sz="1500" dirty="0">
                <a:solidFill>
                  <a:schemeClr val="tx1"/>
                </a:solidFill>
              </a:rPr>
              <a:t>Character Creator Overview</a:t>
            </a:r>
            <a:endParaRPr lang="en-US" sz="1500" dirty="0"/>
          </a:p>
        </p:txBody>
      </p:sp>
      <p:sp>
        <p:nvSpPr>
          <p:cNvPr id="4" name="TextBox 3">
            <a:extLst>
              <a:ext uri="{FF2B5EF4-FFF2-40B4-BE49-F238E27FC236}">
                <a16:creationId xmlns:a16="http://schemas.microsoft.com/office/drawing/2014/main" id="{9D6446D5-A725-6345-F307-A2809272CEB1}"/>
              </a:ext>
            </a:extLst>
          </p:cNvPr>
          <p:cNvSpPr txBox="1"/>
          <p:nvPr/>
        </p:nvSpPr>
        <p:spPr>
          <a:xfrm>
            <a:off x="5378335" y="4439695"/>
            <a:ext cx="2211185" cy="307777"/>
          </a:xfrm>
          <a:prstGeom prst="rect">
            <a:avLst/>
          </a:prstGeom>
          <a:noFill/>
        </p:spPr>
        <p:txBody>
          <a:bodyPr wrap="square" rtlCol="0">
            <a:spAutoFit/>
          </a:bodyPr>
          <a:lstStyle/>
          <a:p>
            <a:r>
              <a:rPr lang="en-US" dirty="0"/>
              <a:t>Speaking: - Mark, TL3</a:t>
            </a:r>
          </a:p>
        </p:txBody>
      </p:sp>
      <p:sp>
        <p:nvSpPr>
          <p:cNvPr id="5" name="TextBox 4">
            <a:extLst>
              <a:ext uri="{FF2B5EF4-FFF2-40B4-BE49-F238E27FC236}">
                <a16:creationId xmlns:a16="http://schemas.microsoft.com/office/drawing/2014/main" id="{D1449C58-ECD1-F57B-B8E7-EB3331FE2011}"/>
              </a:ext>
            </a:extLst>
          </p:cNvPr>
          <p:cNvSpPr txBox="1"/>
          <p:nvPr/>
        </p:nvSpPr>
        <p:spPr>
          <a:xfrm>
            <a:off x="750545" y="1432882"/>
            <a:ext cx="6381775" cy="1631216"/>
          </a:xfrm>
          <a:prstGeom prst="rect">
            <a:avLst/>
          </a:prstGeom>
          <a:noFill/>
        </p:spPr>
        <p:txBody>
          <a:bodyPr wrap="square" lIns="91440" tIns="45720" rIns="91440" bIns="45720" rtlCol="0" anchor="t">
            <a:spAutoFit/>
          </a:bodyPr>
          <a:lstStyle/>
          <a:p>
            <a:r>
              <a:rPr lang="en-US" sz="2800" dirty="0"/>
              <a:t>Complexity: ?/10</a:t>
            </a:r>
            <a:endParaRPr lang="en-US" dirty="0"/>
          </a:p>
          <a:p>
            <a:r>
              <a:rPr lang="en-US" sz="2800" dirty="0"/>
              <a:t>Priority: ?</a:t>
            </a:r>
          </a:p>
          <a:p>
            <a:endParaRPr lang="en-US" sz="2800" dirty="0"/>
          </a:p>
          <a:p>
            <a:r>
              <a:rPr lang="en-US" sz="1600" dirty="0"/>
              <a:t>Explain feature complexity and priority here</a:t>
            </a:r>
            <a:endParaRPr lang="en-US" dirty="0"/>
          </a:p>
        </p:txBody>
      </p:sp>
    </p:spTree>
    <p:extLst>
      <p:ext uri="{BB962C8B-B14F-4D97-AF65-F5344CB8AC3E}">
        <p14:creationId xmlns:p14="http://schemas.microsoft.com/office/powerpoint/2010/main" val="37358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2FAD8CD-4040-FACF-6D88-602A4D179E3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C80C88A-14A9-838A-56FF-B95D08F3C86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219AB12-3463-C1B6-596E-F514C36CDAA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C642053-14AD-CD92-3D25-20FA0DFC02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5536BB3-56DF-6292-DBF0-88CDF98F55C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542D54E-552C-6D18-95A9-14028B5C5BD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88FBC5F-65BA-F5AD-0922-4AAE785A23E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4C7B210-2934-26E0-B80B-5738735156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BB0F012F-8C5E-5416-41B6-F1579F1072E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47E3310-F61D-44E5-2AA6-A3D2D103D9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D7654DF-1E92-EC69-62AD-71B2B02CEC3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08CD2A-16C5-7ABE-E83C-3A37FA0B242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632A472-5A9E-3A36-A390-BAF8032D38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F8310E9-6EA5-16EE-DB5D-ECF99718CBE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6D29BB-C98C-698F-64B5-3335714DCC5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4124D-340E-002F-826B-262F4CCAE8A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DED8A24-C102-61E9-3AD2-20972D534F8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A7B1F03-FD8B-99A9-ABA0-0C8B30FCFD7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59E4B5-374F-F560-74DF-94C97D118D6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3036332C-916A-E6EF-958C-D15E48927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357A359-F58D-260D-9180-3E398B5AEB6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F18A6F-6E34-BE47-276C-351349514E2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87097CF-A24F-1029-6E2F-2FEAEE8231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F132F6F-D866-E591-5CC4-D2F31AF0EBE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2A45BE63-44E0-494F-A945-59D0B63DC340}"/>
              </a:ext>
            </a:extLst>
          </p:cNvPr>
          <p:cNvSpPr txBox="1">
            <a:spLocks/>
          </p:cNvSpPr>
          <p:nvPr/>
        </p:nvSpPr>
        <p:spPr>
          <a:xfrm>
            <a:off x="408850" y="505400"/>
            <a:ext cx="8175517"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TL2:Alex </a:t>
            </a:r>
            <a:r>
              <a:rPr lang="en-US" altLang="zh-CN" sz="1500" dirty="0"/>
              <a:t>– LEVEL LOADER Class Diagram</a:t>
            </a:r>
            <a:endParaRPr lang="en-US" sz="1500" dirty="0"/>
          </a:p>
        </p:txBody>
      </p:sp>
      <p:sp>
        <p:nvSpPr>
          <p:cNvPr id="4" name="TextBox 3">
            <a:extLst>
              <a:ext uri="{FF2B5EF4-FFF2-40B4-BE49-F238E27FC236}">
                <a16:creationId xmlns:a16="http://schemas.microsoft.com/office/drawing/2014/main" id="{C4561B9F-EA85-4396-38F8-887F903B544F}"/>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pic>
        <p:nvPicPr>
          <p:cNvPr id="6" name="Picture 5">
            <a:extLst>
              <a:ext uri="{FF2B5EF4-FFF2-40B4-BE49-F238E27FC236}">
                <a16:creationId xmlns:a16="http://schemas.microsoft.com/office/drawing/2014/main" id="{29310198-6958-1832-4A92-0671DC8DCDF1}"/>
              </a:ext>
            </a:extLst>
          </p:cNvPr>
          <p:cNvPicPr>
            <a:picLocks noChangeAspect="1"/>
          </p:cNvPicPr>
          <p:nvPr/>
        </p:nvPicPr>
        <p:blipFill>
          <a:blip r:embed="rId5"/>
          <a:srcRect/>
          <a:stretch/>
        </p:blipFill>
        <p:spPr>
          <a:xfrm>
            <a:off x="1604372" y="914600"/>
            <a:ext cx="5086237" cy="3550039"/>
          </a:xfrm>
          <a:prstGeom prst="rect">
            <a:avLst/>
          </a:prstGeom>
        </p:spPr>
      </p:pic>
    </p:spTree>
    <p:extLst>
      <p:ext uri="{BB962C8B-B14F-4D97-AF65-F5344CB8AC3E}">
        <p14:creationId xmlns:p14="http://schemas.microsoft.com/office/powerpoint/2010/main" val="126190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363293" y="50025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750" dirty="0">
                <a:solidFill>
                  <a:srgbClr val="0070C0"/>
                </a:solidFill>
              </a:rPr>
              <a:t>TL2:Alex </a:t>
            </a:r>
            <a:r>
              <a:rPr lang="en-US" altLang="zh-CN" sz="1750" dirty="0"/>
              <a:t>– LEVEL LOADER Overview</a:t>
            </a:r>
            <a:endParaRPr lang="en-US" sz="175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
        <p:nvSpPr>
          <p:cNvPr id="3" name="TextBox 2">
            <a:extLst>
              <a:ext uri="{FF2B5EF4-FFF2-40B4-BE49-F238E27FC236}">
                <a16:creationId xmlns:a16="http://schemas.microsoft.com/office/drawing/2014/main" id="{8B341450-BC44-07D2-3F0A-17C3D70EB5D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
        <p:nvSpPr>
          <p:cNvPr id="2" name="TextBox 1">
            <a:extLst>
              <a:ext uri="{FF2B5EF4-FFF2-40B4-BE49-F238E27FC236}">
                <a16:creationId xmlns:a16="http://schemas.microsoft.com/office/drawing/2014/main" id="{28BC802C-3064-F5DA-F0B3-C704563375CB}"/>
              </a:ext>
            </a:extLst>
          </p:cNvPr>
          <p:cNvSpPr txBox="1"/>
          <p:nvPr/>
        </p:nvSpPr>
        <p:spPr>
          <a:xfrm>
            <a:off x="362388" y="4439187"/>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1554480" y="863487"/>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
        <p:nvSpPr>
          <p:cNvPr id="2" name="TextBox 1">
            <a:extLst>
              <a:ext uri="{FF2B5EF4-FFF2-40B4-BE49-F238E27FC236}">
                <a16:creationId xmlns:a16="http://schemas.microsoft.com/office/drawing/2014/main" id="{C51096B3-30D9-2B98-7183-DDCFEDD356F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
        <p:nvSpPr>
          <p:cNvPr id="4" name="TextBox 3">
            <a:extLst>
              <a:ext uri="{FF2B5EF4-FFF2-40B4-BE49-F238E27FC236}">
                <a16:creationId xmlns:a16="http://schemas.microsoft.com/office/drawing/2014/main" id="{F746DE42-D86F-B943-6086-D767B22D6C40}"/>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00B0444-8A3D-7719-86B3-DE16571FF943}"/>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5EC48781-E168-BF09-21B3-BEBE774A31BE}"/>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400" dirty="0"/>
              <a:t>NPCs/Story Class Diagram</a:t>
            </a:r>
            <a:endParaRPr sz="1400" dirty="0"/>
          </a:p>
        </p:txBody>
      </p:sp>
      <p:grpSp>
        <p:nvGrpSpPr>
          <p:cNvPr id="2789" name="Google Shape;2789;p51">
            <a:extLst>
              <a:ext uri="{FF2B5EF4-FFF2-40B4-BE49-F238E27FC236}">
                <a16:creationId xmlns:a16="http://schemas.microsoft.com/office/drawing/2014/main" id="{DDF0A990-8B51-1320-3F92-7492EC83748D}"/>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D6AE617-471F-E4AB-C1D9-C1516DA1006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E375DA1-C56C-42DB-7208-536818A0A4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28536CD-11C4-ABDB-B261-B1853C2195A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CCEE0CE-3395-1E2F-E115-CAD0D07B311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0764C4F-574F-C84E-A7F5-43135DFBB9F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F7863FF-7C5D-A753-9458-5FA44E7FDE5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2954F1-9F8C-1BD2-8A00-257444EB7F7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2D89EBE-29BF-A60B-B9D5-108CEF866D4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A5A3979-1550-57D6-878A-054BA834F9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6A52E5F-36EA-3FAB-7350-B4EA2918DEE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F54C24E-DF3B-B9E3-157A-0A9894459A3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2033586-E03F-CE21-8613-C899C40DA78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D320E62-6B99-122D-5D48-191A5DEDD5D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6435113-7699-704F-B1C6-12A35A6ABFC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5E8352A-91F5-07A3-AABF-E6CBF91C3CC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55CCA1-9CE4-6D58-4A48-E7AB6D71437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779A593-564A-C35E-1D3B-D8EAE8DD3A4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AD5F6AA-7A83-FF72-B1E1-3F1E4EC83E9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A644A7C-DC2A-07C5-7378-EED40F5E3DDE}"/>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AE9592D-439F-1ADD-FC8F-F3FDC10E29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B07D162-DF89-7CE6-C45E-934145BB50C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E538487-F119-5552-1CCC-B541AE893F8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4138077-8F0B-986A-B85D-67C1C548527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pic>
        <p:nvPicPr>
          <p:cNvPr id="8" name="Picture 7" descr="A diagram of a computer&#10;&#10;AI-generated content may be incorrect.">
            <a:extLst>
              <a:ext uri="{FF2B5EF4-FFF2-40B4-BE49-F238E27FC236}">
                <a16:creationId xmlns:a16="http://schemas.microsoft.com/office/drawing/2014/main" id="{37A6F293-7B05-80DF-09C3-54AB9103CE47}"/>
              </a:ext>
            </a:extLst>
          </p:cNvPr>
          <p:cNvPicPr>
            <a:picLocks noChangeAspect="1"/>
          </p:cNvPicPr>
          <p:nvPr/>
        </p:nvPicPr>
        <p:blipFill>
          <a:blip r:embed="rId5"/>
          <a:stretch>
            <a:fillRect/>
          </a:stretch>
        </p:blipFill>
        <p:spPr>
          <a:xfrm>
            <a:off x="1376802" y="944660"/>
            <a:ext cx="5229102" cy="3573095"/>
          </a:xfrm>
          <a:prstGeom prst="rect">
            <a:avLst/>
          </a:prstGeom>
        </p:spPr>
      </p:pic>
    </p:spTree>
    <p:extLst>
      <p:ext uri="{BB962C8B-B14F-4D97-AF65-F5344CB8AC3E}">
        <p14:creationId xmlns:p14="http://schemas.microsoft.com/office/powerpoint/2010/main" val="297245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83642DFA-4E26-B66D-443A-D22F86EC649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3472A87B-B491-5B47-CAF1-CE5DF70312AE}"/>
              </a:ext>
            </a:extLst>
          </p:cNvPr>
          <p:cNvSpPr txBox="1">
            <a:spLocks noGrp="1"/>
          </p:cNvSpPr>
          <p:nvPr>
            <p:ph type="title"/>
          </p:nvPr>
        </p:nvSpPr>
        <p:spPr>
          <a:xfrm>
            <a:off x="408849" y="505400"/>
            <a:ext cx="72465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1900" dirty="0"/>
              <a:t>COLLECTABLES,</a:t>
            </a:r>
            <a:br>
              <a:rPr lang="en-US" altLang="zh-CN" sz="1900" dirty="0"/>
            </a:br>
            <a:r>
              <a:rPr lang="en-US" altLang="zh-CN" sz="1900" dirty="0"/>
              <a:t>POWER-UPS,INVENTORY Data Flow</a:t>
            </a:r>
            <a:endParaRPr sz="1900" dirty="0"/>
          </a:p>
        </p:txBody>
      </p:sp>
      <p:grpSp>
        <p:nvGrpSpPr>
          <p:cNvPr id="2789" name="Google Shape;2789;p51">
            <a:extLst>
              <a:ext uri="{FF2B5EF4-FFF2-40B4-BE49-F238E27FC236}">
                <a16:creationId xmlns:a16="http://schemas.microsoft.com/office/drawing/2014/main" id="{0F8042F2-042A-DCBE-DAF0-9B0252B7F39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6E0AB12-6C44-D97F-3A39-86B73C78EF7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A53C14F-7CF4-1974-B762-297474FC6E6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185AE27-AA16-6B21-5263-CA56E211566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8C761DB-DAFE-F864-87BB-E232AC54044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B1DD667-209A-3563-4BFE-880475EE413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EF00689-6533-64F0-C2DC-9B868B27379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CFFD657-7A59-3E40-1A21-1B7A492435E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E81D92A1-2A29-171D-EF8C-183735E402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5556C1C-5F61-C0B7-DEA9-3C06257ADB9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5746CC0-2381-96EC-0562-50A472ECF63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261607A-1E28-4365-FE16-3EF16E08A63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E1C237A4-BBB8-15A0-CAD1-6C60DD9375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C23304E-2A68-5526-B4AB-0BC1495BBFA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A4A8725-C9B9-A7BF-64DD-E05F8CAE806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44F61F5-91D0-3637-1027-FA9A00BFA68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50E547-0E46-470E-3F6F-D93C56E73073}"/>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31EE934-7E8A-CD64-119B-4210101A55A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09563B7-47BD-FDC7-0234-273D115E152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EA9E053-CE60-DFF3-F8C5-25BD8638635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F386E3F-92E6-DD94-DA0E-73A780D04CF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EC82D6D3-34A8-D845-85AF-2B26755ED2C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3E6095F-935A-251C-3A89-65892AF46DF8}"/>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6" name="Picture 5" descr="A diagram of a computer&#10;&#10;AI-generated content may be incorrect.">
            <a:extLst>
              <a:ext uri="{FF2B5EF4-FFF2-40B4-BE49-F238E27FC236}">
                <a16:creationId xmlns:a16="http://schemas.microsoft.com/office/drawing/2014/main" id="{46580979-7DA8-0863-3E43-FEB8BE52C7F6}"/>
              </a:ext>
            </a:extLst>
          </p:cNvPr>
          <p:cNvPicPr>
            <a:picLocks noChangeAspect="1"/>
          </p:cNvPicPr>
          <p:nvPr/>
        </p:nvPicPr>
        <p:blipFill>
          <a:blip r:embed="rId5"/>
          <a:stretch>
            <a:fillRect/>
          </a:stretch>
        </p:blipFill>
        <p:spPr>
          <a:xfrm>
            <a:off x="1404723" y="1197935"/>
            <a:ext cx="5676697" cy="3658788"/>
          </a:xfrm>
          <a:prstGeom prst="rect">
            <a:avLst/>
          </a:prstGeom>
        </p:spPr>
      </p:pic>
      <p:sp>
        <p:nvSpPr>
          <p:cNvPr id="9" name="TextBox 8">
            <a:extLst>
              <a:ext uri="{FF2B5EF4-FFF2-40B4-BE49-F238E27FC236}">
                <a16:creationId xmlns:a16="http://schemas.microsoft.com/office/drawing/2014/main" id="{736AB05D-739F-4DAB-6763-FC389974854D}"/>
              </a:ext>
            </a:extLst>
          </p:cNvPr>
          <p:cNvSpPr txBox="1"/>
          <p:nvPr/>
        </p:nvSpPr>
        <p:spPr>
          <a:xfrm>
            <a:off x="5259898" y="454894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121830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718067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1900" dirty="0"/>
              <a:t>COLLECTABLES, POWER-UPS,INVENTORY Use Case</a:t>
            </a:r>
            <a:endParaRPr sz="19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5" y="1323800"/>
            <a:ext cx="7400049" cy="3491964"/>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a:t>
            </a:r>
            <a:r>
              <a:rPr lang="en-US" altLang="zh-CN" sz="1900" dirty="0"/>
              <a:t>COLLECTABLES, POWER-UPS,INVENTORY Overview</a:t>
            </a:r>
            <a:endParaRPr sz="19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688331" y="1544187"/>
            <a:ext cx="6700953" cy="2616101"/>
          </a:xfrm>
          <a:prstGeom prst="rect">
            <a:avLst/>
          </a:prstGeom>
          <a:noFill/>
        </p:spPr>
        <p:txBody>
          <a:bodyPr wrap="square" rtlCol="0">
            <a:spAutoFit/>
          </a:bodyPr>
          <a:lstStyle/>
          <a:p>
            <a:r>
              <a:rPr lang="en-US" sz="2800" dirty="0"/>
              <a:t>Complexity: 6/10</a:t>
            </a:r>
          </a:p>
          <a:p>
            <a:r>
              <a:rPr lang="en-US" sz="2800" dirty="0"/>
              <a:t>Priority: 3</a:t>
            </a:r>
          </a:p>
          <a:p>
            <a:endParaRPr lang="en-US" sz="2800" dirty="0"/>
          </a:p>
          <a:p>
            <a:r>
              <a:rPr lang="en-US" sz="1600" dirty="0"/>
              <a:t>The most complex part will likely be the implementation of the inventory system. Though more exciting for the player experience, collectables and power-ups are not an essential part of our game as it could be played without them. The inventory system would not be necessary without them either.</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1402</TotalTime>
  <Words>1877</Words>
  <Application>Microsoft Office PowerPoint</Application>
  <PresentationFormat>On-screen Show (16:9)</PresentationFormat>
  <Paragraphs>300</Paragraphs>
  <Slides>49</Slides>
  <Notes>49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Game Save System</vt:lpstr>
      <vt:lpstr>TL1:Bidhan - Use Case</vt:lpstr>
      <vt:lpstr>TL1:Bidhan – Game Save System Overview</vt:lpstr>
      <vt:lpstr>TL3:Mark – Main Character Creator</vt:lpstr>
      <vt:lpstr>PowerPoint Presentation</vt:lpstr>
      <vt:lpstr>PowerPoint Presentation</vt:lpstr>
      <vt:lpstr>TL2:Alex – LEVEL LOADER Diagram 1</vt:lpstr>
      <vt:lpstr>PowerPoint Presentation</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Class Diagram</vt:lpstr>
      <vt:lpstr>TL2:Todd – NPCs/Story Use Case</vt:lpstr>
      <vt:lpstr>PowerPoint Presentation</vt:lpstr>
      <vt:lpstr>TL4:Shan – COLLECTABLES, POWER-UPS,INVENTORY Data Flow</vt:lpstr>
      <vt:lpstr>TL4:Shan – COLLECTABLES, POWER-UPS,INVENTORY Use Case</vt:lpstr>
      <vt:lpstr>TL4:Shan – COLLECTABLES, POWER-UPS,INVENTORY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darkl</cp:lastModifiedBy>
  <cp:revision>295</cp:revision>
  <dcterms:modified xsi:type="dcterms:W3CDTF">2025-02-18T16:05:50Z</dcterms:modified>
</cp:coreProperties>
</file>